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5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1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12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1BC1E3-7B0A-9343-BA6C-A3D6AB585E4C}" type="datetimeFigureOut">
              <a:rPr lang="en-US" smtClean="0"/>
              <a:t>9/19/11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46385D-7EE9-4D46-9E41-45E69668E6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6299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61BD5F-AEE8-2D42-B318-0D1666AB0739}" type="datetimeFigureOut">
              <a:rPr lang="en-US" smtClean="0"/>
              <a:t>9/17/11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43C0C1-42E8-3A40-99A3-7A0BAFCF7B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869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3C0C1-42E8-3A40-99A3-7A0BAFCF7B5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038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CED3E41-E2DE-48B7-AD25-2C05D8372D60}" type="datetime4">
              <a:rPr lang="en-US" smtClean="0"/>
              <a:pPr/>
              <a:t>September 17,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19237-00E8-48F5-9A77-8496B8A0E541}" type="datetimeFigureOut">
              <a:rPr lang="en-US" smtClean="0"/>
              <a:t>9/17/11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60992-D05B-4846-8E6E-CA034CB4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19237-00E8-48F5-9A77-8496B8A0E541}" type="datetimeFigureOut">
              <a:rPr lang="en-US" smtClean="0"/>
              <a:t>9/17/11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60992-D05B-4846-8E6E-CA034CB4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202C6-8B37-41F0-B3E4-774551D1C22F}" type="datetime4">
              <a:rPr lang="en-US" smtClean="0"/>
              <a:pPr/>
              <a:t>September 17,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8F78D1B-BB73-41B2-8202-C6678B761557}" type="datetime4">
              <a:rPr lang="en-US" smtClean="0"/>
              <a:pPr/>
              <a:t>September 17,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1E46-B9AD-4605-BA48-F4BA770367EA}" type="datetime4">
              <a:rPr lang="en-US" smtClean="0"/>
              <a:pPr/>
              <a:t>September 17,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A4492-1D66-40E5-BF5F-8AE5B76A3760}" type="datetime4">
              <a:rPr lang="en-US" smtClean="0"/>
              <a:pPr/>
              <a:t>September 17, 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120655-FBEF-4656-A8A9-E7D9EB4F4DEC}" type="datetime4">
              <a:rPr lang="en-US" smtClean="0"/>
              <a:pPr/>
              <a:t>September 17, 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B2BA2-D035-44CD-B6C5-345CD46C68A9}" type="datetime4">
              <a:rPr lang="en-US" smtClean="0"/>
              <a:pPr/>
              <a:t>September 17, 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12544D9-E8EB-4DFC-9BAC-8FC5CFB1A919}" type="datetime4">
              <a:rPr lang="en-US" smtClean="0"/>
              <a:pPr/>
              <a:t>September 17, 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F894904-8048-429B-BF77-F17DA8F8287B}" type="datetime4">
              <a:rPr lang="en-US" smtClean="0"/>
              <a:pPr/>
              <a:t>September 17, 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6441D7B3-F7C5-4013-AC5D-399DD8DB11FA}" type="datetime4">
              <a:rPr lang="en-US" smtClean="0"/>
              <a:pPr/>
              <a:t>September 17, 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</p:sldLayoutIdLst>
  <p:hf sldNum="0" hdr="0" ftr="0" dt="0"/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ELED 4312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Skills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5317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The way observations are quantified</a:t>
            </a:r>
          </a:p>
          <a:p>
            <a:r>
              <a:rPr lang="en-US" dirty="0" smtClean="0"/>
              <a:t>Requires the ability to use measuring instruments properly and the ability to make calculations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3414540"/>
              </p:ext>
            </p:extLst>
          </p:nvPr>
        </p:nvGraphicFramePr>
        <p:xfrm>
          <a:off x="783220" y="2717054"/>
          <a:ext cx="7775433" cy="36597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1811"/>
                <a:gridCol w="2591811"/>
                <a:gridCol w="2591811"/>
              </a:tblGrid>
              <a:tr h="60995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Property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Instrument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Unit</a:t>
                      </a:r>
                      <a:endParaRPr lang="en-US" dirty="0"/>
                    </a:p>
                  </a:txBody>
                  <a:tcPr/>
                </a:tc>
              </a:tr>
              <a:tr h="609952">
                <a:tc>
                  <a:txBody>
                    <a:bodyPr/>
                    <a:lstStyle/>
                    <a:p>
                      <a:r>
                        <a:rPr lang="en-US" dirty="0" smtClean="0"/>
                        <a:t>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09952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Mass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09952">
                <a:tc>
                  <a:txBody>
                    <a:bodyPr/>
                    <a:lstStyle/>
                    <a:p>
                      <a:r>
                        <a:rPr lang="en-US" dirty="0" smtClean="0"/>
                        <a:t>Solid</a:t>
                      </a:r>
                      <a:r>
                        <a:rPr lang="en-US" baseline="0" dirty="0" smtClean="0"/>
                        <a:t> Volume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09952">
                <a:tc>
                  <a:txBody>
                    <a:bodyPr/>
                    <a:lstStyle/>
                    <a:p>
                      <a:r>
                        <a:rPr lang="en-US" dirty="0" smtClean="0"/>
                        <a:t>Liquid</a:t>
                      </a:r>
                      <a:r>
                        <a:rPr lang="en-US" baseline="0" dirty="0" smtClean="0"/>
                        <a:t> Volume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09952">
                <a:tc>
                  <a:txBody>
                    <a:bodyPr/>
                    <a:lstStyle/>
                    <a:p>
                      <a:r>
                        <a:rPr lang="en-US" dirty="0" smtClean="0"/>
                        <a:t>Temperature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52575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Essential to all human endeavors and fundamental to scientific work</a:t>
            </a:r>
          </a:p>
          <a:p>
            <a:pPr lvl="2"/>
            <a:r>
              <a:rPr lang="en-US" dirty="0" smtClean="0"/>
              <a:t>Ways to communicate</a:t>
            </a:r>
          </a:p>
          <a:p>
            <a:pPr lvl="3"/>
            <a:r>
              <a:rPr lang="en-US" dirty="0" smtClean="0"/>
              <a:t>1.</a:t>
            </a:r>
          </a:p>
          <a:p>
            <a:pPr lvl="3"/>
            <a:r>
              <a:rPr lang="en-US" dirty="0" smtClean="0"/>
              <a:t>2.</a:t>
            </a:r>
          </a:p>
          <a:p>
            <a:pPr lvl="3"/>
            <a:r>
              <a:rPr lang="en-US" dirty="0" smtClean="0"/>
              <a:t>3.</a:t>
            </a:r>
          </a:p>
          <a:p>
            <a:pPr lvl="3"/>
            <a:r>
              <a:rPr lang="en-US" dirty="0" smtClean="0"/>
              <a:t>4.</a:t>
            </a:r>
          </a:p>
          <a:p>
            <a:pPr lvl="3"/>
            <a:r>
              <a:rPr lang="en-US" dirty="0" smtClean="0"/>
              <a:t>5.</a:t>
            </a:r>
          </a:p>
          <a:p>
            <a:pPr lvl="3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6483" y="4559808"/>
            <a:ext cx="2501900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9058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Hypotheses and Predictions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b="1" u="sng" dirty="0" smtClean="0"/>
              <a:t>Hypothesis</a:t>
            </a:r>
            <a:r>
              <a:rPr lang="en-US" dirty="0" smtClean="0"/>
              <a:t> – a proposed relationship put forth to explain a phenomena</a:t>
            </a:r>
          </a:p>
          <a:p>
            <a:pPr lvl="1"/>
            <a:r>
              <a:rPr lang="en-US" dirty="0"/>
              <a:t>EX – Butterflies prefer yellow flowers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  <a:p>
            <a:r>
              <a:rPr lang="en-US" b="1" u="sng" dirty="0"/>
              <a:t>Prediction</a:t>
            </a:r>
            <a:r>
              <a:rPr lang="en-US" dirty="0"/>
              <a:t> </a:t>
            </a:r>
            <a:r>
              <a:rPr lang="en-US" dirty="0" smtClean="0"/>
              <a:t>– a specific forecast of a future observation or event; a basis for an experiment</a:t>
            </a:r>
          </a:p>
          <a:p>
            <a:pPr lvl="1"/>
            <a:r>
              <a:rPr lang="en-US" dirty="0" smtClean="0"/>
              <a:t>EX - If butterflies are presented with white and yellow flowers, then the butterflies will land on the yellow flowers.</a:t>
            </a:r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  <a:p>
            <a:pPr marL="170752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6935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Identifying Variables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Independent Variable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Dependent Variable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Controlled Variable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0296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b="1" u="sng" dirty="0" smtClean="0"/>
              <a:t>Interpreting data </a:t>
            </a:r>
            <a:r>
              <a:rPr lang="en-US" dirty="0" smtClean="0"/>
              <a:t>– making predictions, conclusion, inferences, and hypotheses from data collected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u="sng" dirty="0" smtClean="0"/>
              <a:t>Defining operationally </a:t>
            </a:r>
            <a:r>
              <a:rPr lang="en-US" dirty="0" smtClean="0"/>
              <a:t>– defining terms in the context of their own experiences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539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Learning Cycle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Engage</a:t>
            </a:r>
          </a:p>
          <a:p>
            <a:r>
              <a:rPr lang="en-US" dirty="0" smtClean="0"/>
              <a:t>Explore</a:t>
            </a:r>
          </a:p>
          <a:p>
            <a:r>
              <a:rPr lang="en-US" dirty="0" smtClean="0"/>
              <a:t>Explain</a:t>
            </a:r>
          </a:p>
          <a:p>
            <a:r>
              <a:rPr lang="en-US" dirty="0" smtClean="0"/>
              <a:t>Elaborate</a:t>
            </a:r>
          </a:p>
          <a:p>
            <a:r>
              <a:rPr lang="en-US" dirty="0" smtClean="0"/>
              <a:t>Evaluate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It is not necessary to use all the phases of the 5E instructional model in each lesson.</a:t>
            </a:r>
          </a:p>
          <a:p>
            <a:pPr marL="170752" lvl="1" indent="0">
              <a:buNone/>
            </a:pPr>
            <a:r>
              <a:rPr lang="en-US" dirty="0" smtClean="0"/>
              <a:t>Ex:</a:t>
            </a:r>
          </a:p>
          <a:p>
            <a:pPr marL="170752" lvl="1" indent="0">
              <a:buNone/>
            </a:pPr>
            <a:r>
              <a:rPr lang="en-US" dirty="0" smtClean="0"/>
              <a:t>First lesson in a unit may be engagement, next three explorations, and the fifth lesson may be explanation.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048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Inquiry Process Skills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Observing</a:t>
            </a:r>
          </a:p>
          <a:p>
            <a:r>
              <a:rPr lang="en-US" dirty="0" smtClean="0"/>
              <a:t>Inferring</a:t>
            </a:r>
          </a:p>
          <a:p>
            <a:r>
              <a:rPr lang="en-US" dirty="0" smtClean="0"/>
              <a:t>Measuring</a:t>
            </a:r>
          </a:p>
          <a:p>
            <a:r>
              <a:rPr lang="en-US" dirty="0" smtClean="0"/>
              <a:t>Classifying</a:t>
            </a:r>
          </a:p>
          <a:p>
            <a:r>
              <a:rPr lang="en-US" dirty="0" smtClean="0"/>
              <a:t>Defining Operationally</a:t>
            </a:r>
          </a:p>
          <a:p>
            <a:r>
              <a:rPr lang="en-US" dirty="0" smtClean="0"/>
              <a:t>Predicting</a:t>
            </a:r>
          </a:p>
          <a:p>
            <a:r>
              <a:rPr lang="en-US" dirty="0" smtClean="0"/>
              <a:t>Interpreting Data</a:t>
            </a:r>
          </a:p>
          <a:p>
            <a:r>
              <a:rPr lang="en-US" dirty="0" smtClean="0"/>
              <a:t>Communicating</a:t>
            </a:r>
          </a:p>
          <a:p>
            <a:r>
              <a:rPr lang="en-US" dirty="0" smtClean="0"/>
              <a:t>Identifying Variables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266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Any information collected with the senses.  </a:t>
            </a:r>
          </a:p>
          <a:p>
            <a:pPr lvl="2"/>
            <a:r>
              <a:rPr lang="en-US" b="1" dirty="0">
                <a:latin typeface="Arial" charset="0"/>
              </a:rPr>
              <a:t>Quantitative</a:t>
            </a:r>
            <a:r>
              <a:rPr lang="en-US" dirty="0">
                <a:latin typeface="Arial" charset="0"/>
              </a:rPr>
              <a:t> – measureable or countable</a:t>
            </a:r>
          </a:p>
          <a:p>
            <a:pPr lvl="4"/>
            <a:r>
              <a:rPr lang="en-US" dirty="0">
                <a:latin typeface="Arial" charset="0"/>
              </a:rPr>
              <a:t>3 meters long</a:t>
            </a:r>
          </a:p>
          <a:p>
            <a:pPr lvl="4"/>
            <a:r>
              <a:rPr lang="en-US" dirty="0">
                <a:latin typeface="Arial" charset="0"/>
              </a:rPr>
              <a:t>4 marbles</a:t>
            </a:r>
          </a:p>
          <a:p>
            <a:pPr lvl="4"/>
            <a:r>
              <a:rPr lang="en-US" dirty="0">
                <a:latin typeface="Arial" charset="0"/>
              </a:rPr>
              <a:t>50 kilograms</a:t>
            </a:r>
          </a:p>
          <a:p>
            <a:pPr lvl="4"/>
            <a:r>
              <a:rPr lang="en-US" dirty="0">
                <a:latin typeface="Arial" charset="0"/>
              </a:rPr>
              <a:t>35 degrees Celsius</a:t>
            </a:r>
          </a:p>
          <a:p>
            <a:pPr lvl="2"/>
            <a:r>
              <a:rPr lang="en-US" b="1" dirty="0">
                <a:latin typeface="Arial" charset="0"/>
              </a:rPr>
              <a:t>Qualitative</a:t>
            </a:r>
            <a:r>
              <a:rPr lang="en-US" dirty="0">
                <a:latin typeface="Arial" charset="0"/>
              </a:rPr>
              <a:t> – describable, not measureable </a:t>
            </a:r>
          </a:p>
          <a:p>
            <a:pPr lvl="4"/>
            <a:r>
              <a:rPr lang="en-US" dirty="0">
                <a:latin typeface="Arial" charset="0"/>
              </a:rPr>
              <a:t>red flowers</a:t>
            </a:r>
          </a:p>
          <a:p>
            <a:pPr lvl="4"/>
            <a:r>
              <a:rPr lang="en-US" dirty="0">
                <a:latin typeface="Arial" charset="0"/>
              </a:rPr>
              <a:t>smells like fresh baked cookies</a:t>
            </a:r>
          </a:p>
          <a:p>
            <a:pPr lvl="4"/>
            <a:r>
              <a:rPr lang="en-US" dirty="0">
                <a:latin typeface="Arial" charset="0"/>
              </a:rPr>
              <a:t>Tastes bitter</a:t>
            </a:r>
          </a:p>
          <a:p>
            <a:pPr lvl="4">
              <a:buNone/>
            </a:pPr>
            <a:endParaRPr lang="en-US" dirty="0">
              <a:latin typeface="Arial" charset="0"/>
            </a:endParaRPr>
          </a:p>
          <a:p>
            <a:r>
              <a:rPr lang="en-US" dirty="0">
                <a:latin typeface="Arial" charset="0"/>
              </a:rPr>
              <a:t>The skill of describing scientific events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530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Inferences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2400" dirty="0">
                <a:latin typeface="Arial" charset="0"/>
              </a:rPr>
              <a:t>Conclusions or deductions based on observations.</a:t>
            </a:r>
          </a:p>
          <a:p>
            <a:r>
              <a:rPr lang="en-US" sz="2400" dirty="0">
                <a:latin typeface="Arial" charset="0"/>
              </a:rPr>
              <a:t>The process of drawing a conclusion from given evidence. </a:t>
            </a:r>
          </a:p>
          <a:p>
            <a:endParaRPr lang="en-US" sz="2400" dirty="0">
              <a:latin typeface="Arial" charset="0"/>
            </a:endParaRPr>
          </a:p>
          <a:p>
            <a:pPr>
              <a:buNone/>
            </a:pPr>
            <a:r>
              <a:rPr lang="en-US" sz="2400" b="1" dirty="0">
                <a:latin typeface="Arial" charset="0"/>
              </a:rPr>
              <a:t>Practice</a:t>
            </a:r>
            <a:r>
              <a:rPr lang="en-US" sz="2400" dirty="0">
                <a:latin typeface="Arial" charset="0"/>
              </a:rPr>
              <a:t>: </a:t>
            </a:r>
          </a:p>
          <a:p>
            <a:r>
              <a:rPr lang="en-US" sz="2400" b="1" dirty="0">
                <a:latin typeface="Arial" charset="0"/>
              </a:rPr>
              <a:t>Observations</a:t>
            </a:r>
            <a:r>
              <a:rPr lang="en-US" sz="2400" dirty="0">
                <a:latin typeface="Arial" charset="0"/>
              </a:rPr>
              <a:t>:</a:t>
            </a:r>
          </a:p>
          <a:p>
            <a:pPr lvl="1">
              <a:buFont typeface="Arial" charset="0"/>
              <a:buChar char="•"/>
            </a:pPr>
            <a:r>
              <a:rPr lang="en-US" sz="2400" dirty="0">
                <a:latin typeface="Arial" charset="0"/>
              </a:rPr>
              <a:t>I hear people screaming</a:t>
            </a:r>
          </a:p>
          <a:p>
            <a:pPr lvl="1">
              <a:buFont typeface="Arial" charset="0"/>
              <a:buChar char="•"/>
            </a:pPr>
            <a:r>
              <a:rPr lang="en-US" sz="2400" dirty="0">
                <a:latin typeface="Arial" charset="0"/>
              </a:rPr>
              <a:t>I smell cotton candy, popcorn, and hamburgers</a:t>
            </a:r>
          </a:p>
          <a:p>
            <a:pPr lvl="1">
              <a:buFont typeface="Arial" charset="0"/>
              <a:buChar char="•"/>
            </a:pPr>
            <a:r>
              <a:rPr lang="en-US" sz="2400" dirty="0">
                <a:latin typeface="Arial" charset="0"/>
              </a:rPr>
              <a:t>I see a lot of people</a:t>
            </a:r>
          </a:p>
          <a:p>
            <a:r>
              <a:rPr lang="en-US" dirty="0">
                <a:latin typeface="Arial" charset="0"/>
              </a:rPr>
              <a:t>Inference = ?</a:t>
            </a:r>
          </a:p>
          <a:p>
            <a:endParaRPr lang="en-US" dirty="0">
              <a:latin typeface="Arial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38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19" t="15625" r="64844" b="11403"/>
          <a:stretch>
            <a:fillRect/>
          </a:stretch>
        </p:blipFill>
        <p:spPr bwMode="auto">
          <a:xfrm>
            <a:off x="228600" y="228600"/>
            <a:ext cx="2838450" cy="66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3352800" y="304800"/>
            <a:ext cx="55626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600" dirty="0">
                <a:solidFill>
                  <a:schemeClr val="bg1"/>
                </a:solidFill>
              </a:rPr>
              <a:t>Look at these two sets of animal tracks.</a:t>
            </a:r>
          </a:p>
          <a:p>
            <a:pPr algn="ctr" eaLnBrk="1" hangingPunct="1">
              <a:spcBef>
                <a:spcPct val="50000"/>
              </a:spcBef>
            </a:pPr>
            <a:endParaRPr lang="en-US" sz="3600" dirty="0">
              <a:solidFill>
                <a:schemeClr val="bg1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en-US" sz="3600" dirty="0">
                <a:solidFill>
                  <a:schemeClr val="bg1"/>
                </a:solidFill>
              </a:rPr>
              <a:t>List </a:t>
            </a:r>
            <a:r>
              <a:rPr lang="en-US" sz="3600" dirty="0" smtClean="0">
                <a:solidFill>
                  <a:schemeClr val="bg1"/>
                </a:solidFill>
              </a:rPr>
              <a:t>2 </a:t>
            </a:r>
            <a:r>
              <a:rPr lang="en-US" sz="3600" dirty="0">
                <a:solidFill>
                  <a:schemeClr val="bg1"/>
                </a:solidFill>
              </a:rPr>
              <a:t>OBSERVATIONS</a:t>
            </a:r>
          </a:p>
          <a:p>
            <a:pPr algn="ctr" eaLnBrk="1" hangingPunct="1">
              <a:spcBef>
                <a:spcPct val="50000"/>
              </a:spcBef>
            </a:pPr>
            <a:endParaRPr lang="en-US" sz="3600" dirty="0">
              <a:solidFill>
                <a:schemeClr val="bg1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en-US" sz="3600" dirty="0">
                <a:solidFill>
                  <a:schemeClr val="bg1"/>
                </a:solidFill>
              </a:rPr>
              <a:t>Make an INFERENCE</a:t>
            </a:r>
          </a:p>
        </p:txBody>
      </p:sp>
    </p:spTree>
    <p:extLst>
      <p:ext uri="{BB962C8B-B14F-4D97-AF65-F5344CB8AC3E}">
        <p14:creationId xmlns:p14="http://schemas.microsoft.com/office/powerpoint/2010/main" val="2742216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19" t="15625" r="34375" b="11458"/>
          <a:stretch>
            <a:fillRect/>
          </a:stretch>
        </p:blipFill>
        <p:spPr bwMode="auto">
          <a:xfrm>
            <a:off x="304800" y="381000"/>
            <a:ext cx="6235700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ext Box 5"/>
          <p:cNvSpPr txBox="1">
            <a:spLocks noChangeArrowheads="1"/>
          </p:cNvSpPr>
          <p:nvPr/>
        </p:nvSpPr>
        <p:spPr bwMode="auto">
          <a:xfrm>
            <a:off x="1447800" y="228600"/>
            <a:ext cx="5638800" cy="646113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>
                <a:solidFill>
                  <a:srgbClr val="002060"/>
                </a:solidFill>
                <a:ea typeface="+mn-ea"/>
              </a:rPr>
              <a:t>Now what do you think?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905000" y="5572125"/>
            <a:ext cx="5105400" cy="523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800" dirty="0">
                <a:solidFill>
                  <a:srgbClr val="002060"/>
                </a:solidFill>
              </a:rPr>
              <a:t>Make </a:t>
            </a:r>
            <a:r>
              <a:rPr lang="en-US" sz="2800" dirty="0" smtClean="0">
                <a:solidFill>
                  <a:srgbClr val="002060"/>
                </a:solidFill>
              </a:rPr>
              <a:t>2 </a:t>
            </a:r>
            <a:r>
              <a:rPr lang="en-US" sz="2800" dirty="0">
                <a:solidFill>
                  <a:srgbClr val="002060"/>
                </a:solidFill>
              </a:rPr>
              <a:t>OBSERVATIONS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165600" y="6096000"/>
            <a:ext cx="4978400" cy="523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>
                <a:solidFill>
                  <a:srgbClr val="002060"/>
                </a:solidFill>
              </a:rPr>
              <a:t>Make an INFERENCE</a:t>
            </a:r>
          </a:p>
        </p:txBody>
      </p:sp>
    </p:spTree>
    <p:extLst>
      <p:ext uri="{BB962C8B-B14F-4D97-AF65-F5344CB8AC3E}">
        <p14:creationId xmlns:p14="http://schemas.microsoft.com/office/powerpoint/2010/main" val="1368680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nimBg="1"/>
      <p:bldP spid="5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19" t="15625" r="10938" b="12500"/>
          <a:stretch>
            <a:fillRect/>
          </a:stretch>
        </p:blipFill>
        <p:spPr bwMode="auto">
          <a:xfrm>
            <a:off x="228600" y="76200"/>
            <a:ext cx="86868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981200" y="228600"/>
            <a:ext cx="5638800" cy="646113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600" dirty="0">
                <a:solidFill>
                  <a:srgbClr val="002060"/>
                </a:solidFill>
                <a:ea typeface="+mn-ea"/>
              </a:rPr>
              <a:t>Now what do you think?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04800" y="5638800"/>
            <a:ext cx="5105400" cy="523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800" dirty="0">
                <a:solidFill>
                  <a:srgbClr val="002060"/>
                </a:solidFill>
              </a:rPr>
              <a:t>Make </a:t>
            </a:r>
            <a:r>
              <a:rPr lang="en-US" sz="2800" dirty="0" smtClean="0">
                <a:solidFill>
                  <a:srgbClr val="002060"/>
                </a:solidFill>
              </a:rPr>
              <a:t>2 </a:t>
            </a:r>
            <a:r>
              <a:rPr lang="en-US" sz="2800" dirty="0">
                <a:solidFill>
                  <a:srgbClr val="002060"/>
                </a:solidFill>
              </a:rPr>
              <a:t>OBSERVATIONS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810000" y="6172200"/>
            <a:ext cx="4978400" cy="523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>
                <a:solidFill>
                  <a:srgbClr val="002060"/>
                </a:solidFill>
              </a:rPr>
              <a:t>Make an INFERENCE</a:t>
            </a:r>
          </a:p>
        </p:txBody>
      </p:sp>
    </p:spTree>
    <p:extLst>
      <p:ext uri="{BB962C8B-B14F-4D97-AF65-F5344CB8AC3E}">
        <p14:creationId xmlns:p14="http://schemas.microsoft.com/office/powerpoint/2010/main" val="3513884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Classifying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Imposing an order on collections, objects, or events</a:t>
            </a:r>
          </a:p>
          <a:p>
            <a:endParaRPr lang="en-US" dirty="0"/>
          </a:p>
          <a:p>
            <a:r>
              <a:rPr lang="en-US" dirty="0" smtClean="0"/>
              <a:t>Example Activities =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4076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SOHO.thmx</Template>
  <TotalTime>3124</TotalTime>
  <Words>359</Words>
  <Application>Microsoft Macintosh PowerPoint</Application>
  <PresentationFormat>On-screen Show (4:3)</PresentationFormat>
  <Paragraphs>101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SOHO</vt:lpstr>
      <vt:lpstr>Process Skills</vt:lpstr>
      <vt:lpstr>The Learning Cycle </vt:lpstr>
      <vt:lpstr>Inquiry Process Skills</vt:lpstr>
      <vt:lpstr>Observation</vt:lpstr>
      <vt:lpstr>Inferences </vt:lpstr>
      <vt:lpstr>PowerPoint Presentation</vt:lpstr>
      <vt:lpstr>PowerPoint Presentation</vt:lpstr>
      <vt:lpstr>PowerPoint Presentation</vt:lpstr>
      <vt:lpstr>Classifying</vt:lpstr>
      <vt:lpstr>Measuring</vt:lpstr>
      <vt:lpstr>Communicating</vt:lpstr>
      <vt:lpstr>Hypotheses and Predictions</vt:lpstr>
      <vt:lpstr>Identifying Variables </vt:lpstr>
      <vt:lpstr>PowerPoint Presentation</vt:lpstr>
    </vt:vector>
  </TitlesOfParts>
  <Company>University of Houston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 Skills</dc:title>
  <dc:creator>Amber Meuth</dc:creator>
  <cp:lastModifiedBy>Amber Meuth</cp:lastModifiedBy>
  <cp:revision>9</cp:revision>
  <cp:lastPrinted>2011-09-19T18:52:55Z</cp:lastPrinted>
  <dcterms:created xsi:type="dcterms:W3CDTF">2011-09-17T15:23:24Z</dcterms:created>
  <dcterms:modified xsi:type="dcterms:W3CDTF">2011-09-19T19:27:53Z</dcterms:modified>
</cp:coreProperties>
</file>